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1CE1AE"/>
    <a:srgbClr val="4FFFE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4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esProps" Target="pres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E6152-CAFC-AD4D-BC88-0A12A05BA857}" type="datetimeFigureOut">
              <a:rPr lang="en-US" smtClean="0"/>
              <a:pPr/>
              <a:t>7/21/09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7EDF3-48FF-DE41-89BF-9478C6EF5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E6152-CAFC-AD4D-BC88-0A12A05BA857}" type="datetimeFigureOut">
              <a:rPr lang="en-US" smtClean="0"/>
              <a:pPr/>
              <a:t>7/21/09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7EDF3-48FF-DE41-89BF-9478C6EF5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E6152-CAFC-AD4D-BC88-0A12A05BA857}" type="datetimeFigureOut">
              <a:rPr lang="en-US" smtClean="0"/>
              <a:pPr/>
              <a:t>7/21/09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7EDF3-48FF-DE41-89BF-9478C6EF5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E6152-CAFC-AD4D-BC88-0A12A05BA857}" type="datetimeFigureOut">
              <a:rPr lang="en-US" smtClean="0"/>
              <a:pPr/>
              <a:t>7/21/09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7EDF3-48FF-DE41-89BF-9478C6EF5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E6152-CAFC-AD4D-BC88-0A12A05BA857}" type="datetimeFigureOut">
              <a:rPr lang="en-US" smtClean="0"/>
              <a:pPr/>
              <a:t>7/21/09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7EDF3-48FF-DE41-89BF-9478C6EF5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E6152-CAFC-AD4D-BC88-0A12A05BA857}" type="datetimeFigureOut">
              <a:rPr lang="en-US" smtClean="0"/>
              <a:pPr/>
              <a:t>7/21/09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7EDF3-48FF-DE41-89BF-9478C6EF5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E6152-CAFC-AD4D-BC88-0A12A05BA857}" type="datetimeFigureOut">
              <a:rPr lang="en-US" smtClean="0"/>
              <a:pPr/>
              <a:t>7/21/09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7EDF3-48FF-DE41-89BF-9478C6EF5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E6152-CAFC-AD4D-BC88-0A12A05BA857}" type="datetimeFigureOut">
              <a:rPr lang="en-US" smtClean="0"/>
              <a:pPr/>
              <a:t>7/21/09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7EDF3-48FF-DE41-89BF-9478C6EF5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E6152-CAFC-AD4D-BC88-0A12A05BA857}" type="datetimeFigureOut">
              <a:rPr lang="en-US" smtClean="0"/>
              <a:pPr/>
              <a:t>7/21/09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7EDF3-48FF-DE41-89BF-9478C6EF5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E6152-CAFC-AD4D-BC88-0A12A05BA857}" type="datetimeFigureOut">
              <a:rPr lang="en-US" smtClean="0"/>
              <a:pPr/>
              <a:t>7/21/09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7EDF3-48FF-DE41-89BF-9478C6EF5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E6152-CAFC-AD4D-BC88-0A12A05BA857}" type="datetimeFigureOut">
              <a:rPr lang="en-US" smtClean="0"/>
              <a:pPr/>
              <a:t>7/21/09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7EDF3-48FF-DE41-89BF-9478C6EF5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E6152-CAFC-AD4D-BC88-0A12A05BA857}" type="datetimeFigureOut">
              <a:rPr lang="en-US" smtClean="0"/>
              <a:pPr/>
              <a:t>7/21/09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A7EDF3-48FF-DE41-89BF-9478C6EF5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d.gov/about/offices/list/ocr/504faq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cap="small" dirty="0" smtClean="0">
                <a:latin typeface="Times"/>
                <a:cs typeface="Times"/>
              </a:rPr>
              <a:t>Chapter 5</a:t>
            </a:r>
            <a:endParaRPr lang="en-US" sz="7200" cap="small" dirty="0">
              <a:latin typeface="Times"/>
              <a:cs typeface="Time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Times"/>
                <a:cs typeface="Times"/>
              </a:rPr>
              <a:t>Individuals With </a:t>
            </a:r>
            <a:r>
              <a:rPr lang="en-US" dirty="0" smtClean="0">
                <a:solidFill>
                  <a:schemeClr val="tx1"/>
                </a:solidFill>
                <a:latin typeface="Times"/>
                <a:cs typeface="Times"/>
              </a:rPr>
              <a:t>Disabilities</a:t>
            </a:r>
          </a:p>
          <a:p>
            <a:endParaRPr lang="en-US" dirty="0" smtClean="0">
              <a:solidFill>
                <a:schemeClr val="tx1"/>
              </a:solidFill>
              <a:latin typeface="Times"/>
              <a:cs typeface="Times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Times"/>
                <a:cs typeface="Times"/>
              </a:rPr>
              <a:t>EDAD 859</a:t>
            </a:r>
          </a:p>
          <a:p>
            <a:endParaRPr lang="en-US" dirty="0" smtClean="0">
              <a:solidFill>
                <a:schemeClr val="tx1"/>
              </a:solidFill>
              <a:latin typeface="Times"/>
              <a:cs typeface="Times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Times"/>
                <a:cs typeface="Times"/>
              </a:rPr>
              <a:t>By: Group 2</a:t>
            </a:r>
            <a:endParaRPr lang="en-US" dirty="0" smtClean="0">
              <a:solidFill>
                <a:schemeClr val="tx1"/>
              </a:solidFill>
              <a:latin typeface="Times"/>
              <a:cs typeface="Time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Individual Educational Plan (IEP):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 written statement for each child with a disability that describes their educational program. It is developed, reviewed and revised in accordance with IDEA and must meet Rule 51 and IDEA requirements.</a:t>
            </a:r>
          </a:p>
          <a:p>
            <a:r>
              <a:rPr lang="en-US" dirty="0" smtClean="0"/>
              <a:t>Must meet annually.</a:t>
            </a:r>
          </a:p>
          <a:p>
            <a:r>
              <a:rPr lang="en-US" dirty="0" smtClean="0"/>
              <a:t>Can include related services such as O.T., P.T., etc…as needed.</a:t>
            </a:r>
          </a:p>
          <a:p>
            <a:r>
              <a:rPr lang="en-US" dirty="0" smtClean="0"/>
              <a:t>Must be developed and implemented for each public and non public school child who receives special education and related services.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 Check this out!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>
                <a:hlinkClick r:id="rId2"/>
              </a:rPr>
              <a:t>http://www.ed.gov/about/offices/list/ocr/504faq.html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1975- P.L. 94-142 the Education for All Handicapped Children Act: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act of congress after findings that </a:t>
            </a:r>
            <a:r>
              <a:rPr lang="en-US" dirty="0" smtClean="0"/>
              <a:t>supported the need.</a:t>
            </a:r>
          </a:p>
          <a:p>
            <a:r>
              <a:rPr lang="en-US" dirty="0" smtClean="0"/>
              <a:t>Congress realized it was in the nations best interest fo</a:t>
            </a:r>
            <a:r>
              <a:rPr lang="en-US" dirty="0" smtClean="0"/>
              <a:t>r the federal government to intervene and work with the states collaboratively in addressing the needs of children with disabilities.</a:t>
            </a: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1990- Individuals With Disabilities Education Act (IDEA):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Defines the responsibility of school districts in regards to children with disabilities ages 3-21. </a:t>
            </a:r>
            <a:r>
              <a:rPr lang="en-US" dirty="0" smtClean="0"/>
              <a:t>T</a:t>
            </a:r>
            <a:r>
              <a:rPr lang="en-US" dirty="0" smtClean="0"/>
              <a:t>he level of financial support is set forth to assist states in meeting their obligations.</a:t>
            </a:r>
          </a:p>
          <a:p>
            <a:endParaRPr lang="en-US" dirty="0" smtClean="0"/>
          </a:p>
          <a:p>
            <a:r>
              <a:rPr lang="en-US" dirty="0" smtClean="0"/>
              <a:t>This legislation was passed </a:t>
            </a:r>
            <a:r>
              <a:rPr lang="en-US" dirty="0" smtClean="0"/>
              <a:t>to ensure that all children with disabilities receive a free and appropriate public education in a least restrictive environment.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2004- Individuals With Disabilities Education Improvement Act (IDEIA):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This act was a reauthorizin</a:t>
            </a:r>
            <a:r>
              <a:rPr lang="en-US" dirty="0" smtClean="0"/>
              <a:t>g of IDEA.</a:t>
            </a:r>
          </a:p>
          <a:p>
            <a:r>
              <a:rPr lang="en-US" dirty="0" smtClean="0"/>
              <a:t>Was signed by the president on November 19</a:t>
            </a:r>
            <a:r>
              <a:rPr lang="en-US" baseline="30000" dirty="0" smtClean="0"/>
              <a:t>th</a:t>
            </a:r>
            <a:r>
              <a:rPr lang="en-US" dirty="0" smtClean="0"/>
              <a:t>, 2004.</a:t>
            </a:r>
          </a:p>
          <a:p>
            <a:r>
              <a:rPr lang="en-US" dirty="0" smtClean="0"/>
              <a:t>A federal law that ensures that eligible children with disabilities ages 3-21 receive a free and appropriate public education </a:t>
            </a:r>
            <a:r>
              <a:rPr lang="en-US" dirty="0" smtClean="0"/>
              <a:t>consistent with their individual needs. </a:t>
            </a:r>
          </a:p>
          <a:p>
            <a:r>
              <a:rPr lang="en-US" dirty="0" smtClean="0"/>
              <a:t>It provides new formulas for allocating funds to state and local education agencies.</a:t>
            </a:r>
          </a:p>
          <a:p>
            <a:r>
              <a:rPr lang="en-US" dirty="0" smtClean="0"/>
              <a:t>The act also established </a:t>
            </a:r>
            <a:r>
              <a:rPr lang="en-US" dirty="0" err="1" smtClean="0"/>
              <a:t>substantsive</a:t>
            </a:r>
            <a:r>
              <a:rPr lang="en-US" dirty="0" smtClean="0"/>
              <a:t> and procedural due process rights.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2000- National Council on Disability (NCD):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An independent federal agency of fifteen members that were appointed by the president and confirmed by the senate.</a:t>
            </a:r>
          </a:p>
          <a:p>
            <a:r>
              <a:rPr lang="en-US" dirty="0" smtClean="0"/>
              <a:t>Purpose is to promote policies, programs,, practices and procedures designed to assure equal opportunity for individuals with disabilities irrespective of the nature and severity of  their disability.</a:t>
            </a:r>
          </a:p>
          <a:p>
            <a:r>
              <a:rPr lang="en-US" dirty="0" smtClean="0"/>
              <a:t>Found every state to be out of compliance (to some degree) with the Individuals with Disabilities Education Act (IDEA).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Disciplining Students with Disabilities: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suspension of 1-10 days is the same for a child with a disability or without a disability.</a:t>
            </a:r>
          </a:p>
          <a:p>
            <a:endParaRPr lang="en-US" dirty="0" smtClean="0"/>
          </a:p>
          <a:p>
            <a:r>
              <a:rPr lang="en-US" dirty="0" smtClean="0"/>
              <a:t>Suspension and/or expulsion over 10 days will follow the same guidelines or plan for disabled  students unless the disabled student’s behavior manifested from the disability.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Parental Rights in Special Education: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There is to be written consent prior to a school district conducting an initial or reevaluation of a student.</a:t>
            </a:r>
          </a:p>
          <a:p>
            <a:r>
              <a:rPr lang="en-US" dirty="0" smtClean="0"/>
              <a:t>All students have a right to a “Free and Appropriate Public Education” (FAPE).</a:t>
            </a:r>
          </a:p>
          <a:p>
            <a:r>
              <a:rPr lang="en-US" dirty="0" smtClean="0"/>
              <a:t>Parents must have input on a child’s IEP as they know the child best. </a:t>
            </a:r>
          </a:p>
          <a:p>
            <a:r>
              <a:rPr lang="en-US" dirty="0" smtClean="0"/>
              <a:t>Parents have the right to request evaluations </a:t>
            </a:r>
            <a:r>
              <a:rPr lang="en-US" dirty="0" smtClean="0"/>
              <a:t>by other providers such as an O.T. P.T. or vision specialist etc…</a:t>
            </a:r>
          </a:p>
          <a:p>
            <a:r>
              <a:rPr lang="en-US" dirty="0" smtClean="0"/>
              <a:t>Parents have the right to request meetings and to refuse special education services.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Least Restrictive Environment: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Regular classroom with support from the regular education classroom teacher. </a:t>
            </a:r>
          </a:p>
          <a:p>
            <a:r>
              <a:rPr lang="en-US" dirty="0" smtClean="0"/>
              <a:t>Regular class with support instruction from </a:t>
            </a:r>
            <a:r>
              <a:rPr lang="en-US" dirty="0" smtClean="0"/>
              <a:t>s</a:t>
            </a:r>
            <a:r>
              <a:rPr lang="en-US" dirty="0" smtClean="0"/>
              <a:t>pecial </a:t>
            </a:r>
            <a:r>
              <a:rPr lang="en-US" dirty="0" smtClean="0"/>
              <a:t>e</a:t>
            </a:r>
            <a:r>
              <a:rPr lang="en-US" dirty="0" smtClean="0"/>
              <a:t>ducation teacher.</a:t>
            </a:r>
          </a:p>
          <a:p>
            <a:r>
              <a:rPr lang="en-US" dirty="0" smtClean="0"/>
              <a:t>Regular class with special resource instruction.</a:t>
            </a:r>
          </a:p>
          <a:p>
            <a:r>
              <a:rPr lang="en-US" dirty="0" smtClean="0"/>
              <a:t>Full time special education class in a regular school.</a:t>
            </a:r>
          </a:p>
          <a:p>
            <a:r>
              <a:rPr lang="en-US" dirty="0" smtClean="0"/>
              <a:t>Full time special school.</a:t>
            </a:r>
          </a:p>
          <a:p>
            <a:r>
              <a:rPr lang="en-US" dirty="0" smtClean="0"/>
              <a:t>Residential school.</a:t>
            </a:r>
          </a:p>
          <a:p>
            <a:r>
              <a:rPr lang="en-US" dirty="0" smtClean="0"/>
              <a:t>Homebound instruction.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Multi-Disciplinary Team (MDT):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MDT meetings are held to discuss the results of  </a:t>
            </a:r>
            <a:r>
              <a:rPr lang="en-US" dirty="0" smtClean="0"/>
              <a:t>initial testing or reevaluation testing to determine if a student qualifies for Special Education Services.</a:t>
            </a:r>
          </a:p>
          <a:p>
            <a:r>
              <a:rPr lang="en-US" dirty="0" smtClean="0"/>
              <a:t>All MDT meetings must have an administrator in attendance or an appointed person who is qualified to provide information, supervise and have knowledge of the availability of resources in the </a:t>
            </a:r>
            <a:r>
              <a:rPr lang="en-US" dirty="0" smtClean="0"/>
              <a:t>school district.</a:t>
            </a:r>
          </a:p>
          <a:p>
            <a:r>
              <a:rPr lang="en-US" dirty="0" smtClean="0"/>
              <a:t>Students are reevaluated every three years.</a:t>
            </a:r>
          </a:p>
          <a:p>
            <a:r>
              <a:rPr lang="en-US" dirty="0" smtClean="0"/>
              <a:t>Students are eligible for services from ages 3-21 but there are services available for children birth – 3 years old.</a:t>
            </a:r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726</Words>
  <Application>Microsoft Macintosh PowerPoint</Application>
  <PresentationFormat>On-screen Show (4:3)</PresentationFormat>
  <Paragraphs>53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Chapter 5</vt:lpstr>
      <vt:lpstr>1975- P.L. 94-142 the Education for All Handicapped Children Act: </vt:lpstr>
      <vt:lpstr>1990- Individuals With Disabilities Education Act (IDEA): </vt:lpstr>
      <vt:lpstr>2004- Individuals With Disabilities Education Improvement Act (IDEIA): </vt:lpstr>
      <vt:lpstr>2000- National Council on Disability (NCD):</vt:lpstr>
      <vt:lpstr>Disciplining Students with Disabilities:</vt:lpstr>
      <vt:lpstr>Parental Rights in Special Education:</vt:lpstr>
      <vt:lpstr>Least Restrictive Environment:</vt:lpstr>
      <vt:lpstr>Multi-Disciplinary Team (MDT):</vt:lpstr>
      <vt:lpstr>Individual Educational Plan (IEP):</vt:lpstr>
      <vt:lpstr>Questions? Check this out!</vt:lpstr>
    </vt:vector>
  </TitlesOfParts>
  <Company>Elkhorn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</dc:title>
  <dc:creator>Angelique Gunderson</dc:creator>
  <cp:lastModifiedBy>Angelique Gunderson</cp:lastModifiedBy>
  <cp:revision>4</cp:revision>
  <dcterms:created xsi:type="dcterms:W3CDTF">2009-07-22T02:58:50Z</dcterms:created>
  <dcterms:modified xsi:type="dcterms:W3CDTF">2009-07-22T03:47:32Z</dcterms:modified>
</cp:coreProperties>
</file>